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5" r:id="rId5"/>
    <p:sldId id="272" r:id="rId6"/>
    <p:sldId id="280" r:id="rId7"/>
    <p:sldId id="276" r:id="rId8"/>
    <p:sldId id="277" r:id="rId9"/>
    <p:sldId id="278" r:id="rId10"/>
    <p:sldId id="279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1EE10F-D8A9-9F45-3874-7189227057FB}" name="Pohjala Pauliina" initials="PP" userId="S::pauliina.pohjala@hus.fi::b670bc2e-dc72-4d9c-a48c-ff6b52da6eac" providerId="AD"/>
  <p188:author id="{A27B986A-3DE9-EA58-D7DB-75957BB0908C}" name="Pitkänen Miia" initials="PM" userId="S::miia.pitkanen@hus.fi::d1dfcb81-9470-4bb9-bead-e0c45f4bc38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25" autoAdjust="0"/>
    <p:restoredTop sz="85068" autoAdjust="0"/>
  </p:normalViewPr>
  <p:slideViewPr>
    <p:cSldViewPr snapToGrid="0">
      <p:cViewPr varScale="1">
        <p:scale>
          <a:sx n="103" d="100"/>
          <a:sy n="103" d="100"/>
        </p:scale>
        <p:origin x="7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CCD2A-3FC1-456E-A8C0-A06B0A942655}" type="datetimeFigureOut">
              <a:rPr lang="fi-FI" smtClean="0"/>
              <a:t>7.8.2023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EE248-A40F-4D5D-9B58-73B032EC74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105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EE248-A40F-4D5D-9B58-73B032EC74B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1508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EE248-A40F-4D5D-9B58-73B032EC74B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8152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Resrussit</a:t>
            </a:r>
            <a:r>
              <a:rPr lang="fi-FI" dirty="0"/>
              <a:t>:</a:t>
            </a:r>
          </a:p>
          <a:p>
            <a:r>
              <a:rPr lang="en-US" sz="1200" dirty="0" err="1">
                <a:highlight>
                  <a:srgbClr val="FFFF00"/>
                </a:highlight>
              </a:rPr>
              <a:t>Sosiaalialan</a:t>
            </a:r>
            <a:r>
              <a:rPr lang="en-US" sz="1200" dirty="0">
                <a:highlight>
                  <a:srgbClr val="FFFF00"/>
                </a:highlight>
              </a:rPr>
              <a:t> </a:t>
            </a:r>
            <a:r>
              <a:rPr lang="en-US" sz="1200" dirty="0" err="1">
                <a:highlight>
                  <a:srgbClr val="FFFF00"/>
                </a:highlight>
              </a:rPr>
              <a:t>osaamiskeskukset</a:t>
            </a:r>
            <a:r>
              <a:rPr lang="en-US" sz="1200" dirty="0">
                <a:highlight>
                  <a:srgbClr val="FFFF00"/>
                </a:highlight>
              </a:rPr>
              <a:t> </a:t>
            </a:r>
            <a:r>
              <a:rPr lang="en-US" sz="1200" dirty="0" err="1">
                <a:highlight>
                  <a:srgbClr val="FFFF00"/>
                </a:highlight>
              </a:rPr>
              <a:t>ovat</a:t>
            </a:r>
            <a:r>
              <a:rPr lang="en-US" sz="1200" dirty="0">
                <a:highlight>
                  <a:srgbClr val="FFFF00"/>
                </a:highlight>
              </a:rPr>
              <a:t> </a:t>
            </a:r>
            <a:r>
              <a:rPr lang="en-US" sz="1200" dirty="0" err="1">
                <a:highlight>
                  <a:srgbClr val="FFFF00"/>
                </a:highlight>
              </a:rPr>
              <a:t>sosiaalialan</a:t>
            </a:r>
            <a:r>
              <a:rPr lang="en-US" sz="1200" dirty="0">
                <a:highlight>
                  <a:srgbClr val="FFFF00"/>
                </a:highlight>
              </a:rPr>
              <a:t> TKKI-</a:t>
            </a:r>
            <a:r>
              <a:rPr lang="en-US" sz="1200" dirty="0" err="1">
                <a:highlight>
                  <a:srgbClr val="FFFF00"/>
                </a:highlight>
              </a:rPr>
              <a:t>rakenteen</a:t>
            </a:r>
            <a:r>
              <a:rPr lang="en-US" sz="1200" dirty="0">
                <a:highlight>
                  <a:srgbClr val="FFFF00"/>
                </a:highlight>
              </a:rPr>
              <a:t> </a:t>
            </a:r>
            <a:r>
              <a:rPr lang="en-US" sz="1200" dirty="0" err="1">
                <a:highlight>
                  <a:srgbClr val="FFFF00"/>
                </a:highlight>
              </a:rPr>
              <a:t>kivijalka</a:t>
            </a:r>
            <a:r>
              <a:rPr lang="en-US" sz="1200" dirty="0">
                <a:highlight>
                  <a:srgbClr val="FFFF00"/>
                </a:highlight>
              </a:rPr>
              <a:t>. </a:t>
            </a:r>
            <a:endParaRPr lang="fi-FI" dirty="0"/>
          </a:p>
          <a:p>
            <a:r>
              <a:rPr lang="fi-FI" dirty="0"/>
              <a:t>Osaamiskeskusten rooli muuttuneessa sote ympäristössä on selkeä. Toimintamme perustuu lainsäädäntöön ja se on turvattu riittävällä rahoituksella.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EE248-A40F-4D5D-9B58-73B032EC74B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702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Resrussit</a:t>
            </a:r>
            <a:r>
              <a:rPr lang="fi-FI" dirty="0"/>
              <a:t>:</a:t>
            </a:r>
          </a:p>
          <a:p>
            <a:r>
              <a:rPr lang="en-US" sz="1200" dirty="0" err="1">
                <a:highlight>
                  <a:srgbClr val="FFFF00"/>
                </a:highlight>
              </a:rPr>
              <a:t>Sosiaalialan</a:t>
            </a:r>
            <a:r>
              <a:rPr lang="en-US" sz="1200" dirty="0">
                <a:highlight>
                  <a:srgbClr val="FFFF00"/>
                </a:highlight>
              </a:rPr>
              <a:t> </a:t>
            </a:r>
            <a:r>
              <a:rPr lang="en-US" sz="1200" dirty="0" err="1">
                <a:highlight>
                  <a:srgbClr val="FFFF00"/>
                </a:highlight>
              </a:rPr>
              <a:t>osaamiskeskukset</a:t>
            </a:r>
            <a:r>
              <a:rPr lang="en-US" sz="1200" dirty="0">
                <a:highlight>
                  <a:srgbClr val="FFFF00"/>
                </a:highlight>
              </a:rPr>
              <a:t> </a:t>
            </a:r>
            <a:r>
              <a:rPr lang="en-US" sz="1200" dirty="0" err="1">
                <a:highlight>
                  <a:srgbClr val="FFFF00"/>
                </a:highlight>
              </a:rPr>
              <a:t>ovat</a:t>
            </a:r>
            <a:r>
              <a:rPr lang="en-US" sz="1200" dirty="0">
                <a:highlight>
                  <a:srgbClr val="FFFF00"/>
                </a:highlight>
              </a:rPr>
              <a:t> </a:t>
            </a:r>
            <a:r>
              <a:rPr lang="en-US" sz="1200" dirty="0" err="1">
                <a:highlight>
                  <a:srgbClr val="FFFF00"/>
                </a:highlight>
              </a:rPr>
              <a:t>sosiaalialan</a:t>
            </a:r>
            <a:r>
              <a:rPr lang="en-US" sz="1200" dirty="0">
                <a:highlight>
                  <a:srgbClr val="FFFF00"/>
                </a:highlight>
              </a:rPr>
              <a:t> TKKI-</a:t>
            </a:r>
            <a:r>
              <a:rPr lang="en-US" sz="1200" dirty="0" err="1">
                <a:highlight>
                  <a:srgbClr val="FFFF00"/>
                </a:highlight>
              </a:rPr>
              <a:t>rakenteen</a:t>
            </a:r>
            <a:r>
              <a:rPr lang="en-US" sz="1200" dirty="0">
                <a:highlight>
                  <a:srgbClr val="FFFF00"/>
                </a:highlight>
              </a:rPr>
              <a:t> </a:t>
            </a:r>
            <a:r>
              <a:rPr lang="en-US" sz="1200" dirty="0" err="1">
                <a:highlight>
                  <a:srgbClr val="FFFF00"/>
                </a:highlight>
              </a:rPr>
              <a:t>kivijalka</a:t>
            </a:r>
            <a:r>
              <a:rPr lang="en-US" sz="1200" dirty="0">
                <a:highlight>
                  <a:srgbClr val="FFFF00"/>
                </a:highlight>
              </a:rPr>
              <a:t>. </a:t>
            </a:r>
            <a:endParaRPr lang="fi-FI" dirty="0"/>
          </a:p>
          <a:p>
            <a:r>
              <a:rPr lang="fi-FI" dirty="0"/>
              <a:t>Osaamiskeskusten rooli muuttuneessa sote ympäristössä on selkeä. Toimintamme perustuu lainsäädäntöön ja se on turvattu riittävällä rahoituksella.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EE248-A40F-4D5D-9B58-73B032EC74B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2033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Rakenteet:</a:t>
            </a:r>
          </a:p>
          <a:p>
            <a:r>
              <a:rPr lang="fi-FI" dirty="0"/>
              <a:t>Osaamiskeskukset ovat ulottuvaisia ja aikaansaavia TKKI-toimijoita hyvinvointialuetasolla, YTA-tasolla sekä valtakunnallisesti.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EE248-A40F-4D5D-9B58-73B032EC74B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14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Ratkaisut:</a:t>
            </a:r>
          </a:p>
          <a:p>
            <a:r>
              <a:rPr lang="fi-FI" dirty="0"/>
              <a:t>Osaamiskeskukset edistävät toiminnallaan sosiaaliala vahvistumista  ja vaikuttavat valtakunnallisesti kestävien ratkaisujen syntymiseen.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EE248-A40F-4D5D-9B58-73B032EC74B4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532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CAD06D-7E7B-523D-B137-C8236F2F8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710AA52-ED6E-61E2-03EB-59F53C9EC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93CA94-D06E-093C-18AF-B70A3B9D8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4AEA-4640-467C-ABB7-D64DD3E71BE0}" type="datetimeFigureOut">
              <a:rPr lang="fi-FI" smtClean="0"/>
              <a:t>7.8.2023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17BA9D-9BBA-9B9C-1D20-ADABFDA3C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FDB6E6-80F4-7572-FD7B-6B22908B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F577-FD19-4E7A-B2E1-9160145C66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228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1B7423-D14A-9255-04B5-856675AB6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29DF585-1A02-59C9-87B9-D98913715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48F3864-145D-5BA2-26C7-0E82D220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4AEA-4640-467C-ABB7-D64DD3E71BE0}" type="datetimeFigureOut">
              <a:rPr lang="fi-FI" smtClean="0"/>
              <a:t>7.8.2023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5CB90C-8F15-C0BF-1DE8-66A677B2D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1D638C-EA86-BE21-9032-27351809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F577-FD19-4E7A-B2E1-9160145C66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348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DF0A192-1E79-9855-819C-A3B221709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278B08A-B3BF-5E89-239C-A80505346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7753CD-0482-A7CE-9DD0-71AF3C844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4AEA-4640-467C-ABB7-D64DD3E71BE0}" type="datetimeFigureOut">
              <a:rPr lang="fi-FI" smtClean="0"/>
              <a:t>7.8.2023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6839F3C-CE46-BF23-F8DA-EA2E606B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1842F90-5CC1-AC05-BBA2-407C51A69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F577-FD19-4E7A-B2E1-9160145C66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02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7A06B8-695D-0739-3CC7-65ED2370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2FFC40-3BCE-980D-8D20-86EEC1F77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AFD8F1-6DC5-B26F-6790-EC8C7851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4AEA-4640-467C-ABB7-D64DD3E71BE0}" type="datetimeFigureOut">
              <a:rPr lang="fi-FI" smtClean="0"/>
              <a:t>7.8.2023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171C69-246E-D58C-DB5B-AAF3A5694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5015ED-CB61-F7C9-6FED-55329DD9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F577-FD19-4E7A-B2E1-9160145C66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650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3939E2-9DC7-982E-5BD3-F2E6336E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9F0EC0C-0560-9CD0-7B40-B6AF63630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89C7F5-9ED6-682A-6AF2-9367B05FA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4AEA-4640-467C-ABB7-D64DD3E71BE0}" type="datetimeFigureOut">
              <a:rPr lang="fi-FI" smtClean="0"/>
              <a:t>7.8.2023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B97A6C-90D8-93B9-AE50-3B18AEEB1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8B607C-F3A0-A302-C7D1-620AE763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F577-FD19-4E7A-B2E1-9160145C66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503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DA23C6-D15F-2AE3-039F-EAEEFC1B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068AD5-03CE-B8A6-EB22-3F4042EC4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23878C9-3F98-B2FB-6892-372AA2EC3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0991EC8-CD41-B8E6-E87A-5EEF5500B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4AEA-4640-467C-ABB7-D64DD3E71BE0}" type="datetimeFigureOut">
              <a:rPr lang="fi-FI" smtClean="0"/>
              <a:t>7.8.2023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037B0DB-142F-31DC-C26C-E9CABC9D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1CB5794-ED6E-C00E-4971-E976FA0CC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F577-FD19-4E7A-B2E1-9160145C66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329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9E1B15-B92E-C637-023A-3A3EDE43A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32A897A-D7FC-708A-1C19-066C1F778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B6DB644-E510-B2FD-CEFF-CD98BBAEB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901899D-16B2-00D8-EC96-134DB83EF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56ECEA5-BB61-696C-4566-53770EDE3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EF5273-C8CC-9A23-B81C-BBAE26F27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4AEA-4640-467C-ABB7-D64DD3E71BE0}" type="datetimeFigureOut">
              <a:rPr lang="fi-FI" smtClean="0"/>
              <a:t>7.8.2023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E97A5DB-7324-C4C5-0D75-58727627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D804851-ADED-42DC-522C-9E44A7EB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F577-FD19-4E7A-B2E1-9160145C66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556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59C56B-1DFD-3530-8C55-5D17BE618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4C30B6-DF17-5F08-AE92-21D0008E2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4AEA-4640-467C-ABB7-D64DD3E71BE0}" type="datetimeFigureOut">
              <a:rPr lang="fi-FI" smtClean="0"/>
              <a:t>7.8.2023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FE2634E-0E81-E9DC-C021-5229BEA74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FDAC68-BF73-9F03-A68C-5C828D4B5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F577-FD19-4E7A-B2E1-9160145C66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912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4C85023-AC89-07B6-5D4D-F7B60796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4AEA-4640-467C-ABB7-D64DD3E71BE0}" type="datetimeFigureOut">
              <a:rPr lang="fi-FI" smtClean="0"/>
              <a:t>7.8.2023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C5BC1C-93AA-FBE6-8BAC-47B603D7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8E6DDC6-5484-4230-D03C-2BC98A8A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F577-FD19-4E7A-B2E1-9160145C66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055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62120D-BA01-4BC9-5380-A3087FBAA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7BF8D6-7BFC-F110-28EE-FFDDB32B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FA446D4-0D24-F4DF-FF9D-AE02B0234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DC12A18-5DC7-C3FD-4474-C223417D2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4AEA-4640-467C-ABB7-D64DD3E71BE0}" type="datetimeFigureOut">
              <a:rPr lang="fi-FI" smtClean="0"/>
              <a:t>7.8.2023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5CD4960-8C72-0373-F104-8491E4050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3FB26AE-2B27-9D29-1666-5F8CF62F1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F577-FD19-4E7A-B2E1-9160145C66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14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C17E8-86C9-831B-6448-4FE7AC0B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7FBE92C-6620-FBE2-F4FC-303F63F6CF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E56EC9C-8AAF-96AC-9C18-00429AD7C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F15ABB3-FBBE-F4DA-380B-A5DA7AA13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4AEA-4640-467C-ABB7-D64DD3E71BE0}" type="datetimeFigureOut">
              <a:rPr lang="fi-FI" smtClean="0"/>
              <a:t>7.8.2023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71C8E02-A618-2F71-B642-76F3DC58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A6ABEF5-F435-7C5D-5471-6E65850E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F577-FD19-4E7A-B2E1-9160145C66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023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EC3B20D-CFD0-5510-81EB-469CEDFE8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5A3A54B-2511-4181-A94F-617D8B7AD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EEF4CFC-36B2-F05D-8AC4-D3D57BE8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94AEA-4640-467C-ABB7-D64DD3E71BE0}" type="datetimeFigureOut">
              <a:rPr lang="fi-FI" smtClean="0"/>
              <a:t>7.8.2023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D95833-E950-2C1D-BBDC-32DB80BFBE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5F136-83A4-C786-044B-D6B469592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2F577-FD19-4E7A-B2E1-9160145C66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642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Vintage-kompassi">
            <a:extLst>
              <a:ext uri="{FF2B5EF4-FFF2-40B4-BE49-F238E27FC236}">
                <a16:creationId xmlns:a16="http://schemas.microsoft.com/office/drawing/2014/main" id="{925C8E7E-D1FE-7066-22F1-BA227F695F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6" r="1" b="1"/>
          <a:stretch/>
        </p:blipFill>
        <p:spPr>
          <a:xfrm>
            <a:off x="2522358" y="-139949"/>
            <a:ext cx="9669642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D044405-B16A-5575-65BF-6063EC0FF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123" y="743447"/>
            <a:ext cx="4201237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2800" dirty="0"/>
              <a:t>Strategia 2023-2027:</a:t>
            </a:r>
            <a:br>
              <a:rPr lang="fi-FI" sz="2800" dirty="0"/>
            </a:br>
            <a:r>
              <a:rPr lang="fi-FI" sz="5200" b="1" dirty="0"/>
              <a:t>Sosiaalihuollon vuoro on nyt!</a:t>
            </a:r>
            <a:r>
              <a:rPr lang="fi-FI" sz="5200" dirty="0"/>
              <a:t>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9E034D1-776D-BE15-5C87-8CCE9A915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fi-FI" dirty="0"/>
              <a:t>Valtakunnallinen sosiaalialan osaamiskeskustoiminta</a:t>
            </a:r>
          </a:p>
        </p:txBody>
      </p:sp>
    </p:spTree>
    <p:extLst>
      <p:ext uri="{BB962C8B-B14F-4D97-AF65-F5344CB8AC3E}">
        <p14:creationId xmlns:p14="http://schemas.microsoft.com/office/powerpoint/2010/main" val="127539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E347223-0A53-F684-3C79-6F8DD0A06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56" y="5131597"/>
            <a:ext cx="6268770" cy="1125270"/>
          </a:xfrm>
        </p:spPr>
        <p:txBody>
          <a:bodyPr anchor="b">
            <a:noAutofit/>
          </a:bodyPr>
          <a:lstStyle/>
          <a:p>
            <a:pPr marL="0" indent="0">
              <a:buNone/>
            </a:pPr>
            <a:br>
              <a:rPr lang="fi-FI" sz="3600" dirty="0"/>
            </a:br>
            <a:br>
              <a:rPr lang="fi-FI" sz="3600" dirty="0"/>
            </a:br>
            <a:br>
              <a:rPr lang="fi-FI" sz="3600" dirty="0"/>
            </a:br>
            <a:r>
              <a:rPr lang="fi-FI" sz="3600" b="1" dirty="0"/>
              <a:t>Osaamiskeskusten missio</a:t>
            </a:r>
            <a:br>
              <a:rPr lang="fi-FI" sz="2800" b="1" dirty="0"/>
            </a:br>
            <a:br>
              <a:rPr lang="fi-FI" sz="2800" dirty="0"/>
            </a:br>
            <a:r>
              <a:rPr lang="fi-FI" sz="2800" dirty="0"/>
              <a:t>Sosiaalialan lakisääteisinä toimijoina:</a:t>
            </a:r>
            <a:br>
              <a:rPr lang="fi-FI" sz="2800" dirty="0"/>
            </a:br>
            <a:br>
              <a:rPr lang="fi-FI" sz="2800" dirty="0"/>
            </a:br>
            <a:r>
              <a:rPr lang="fi-FI" sz="2800" dirty="0"/>
              <a:t>• Vahvistamme sosiaalialan tieto- ja       </a:t>
            </a:r>
            <a:br>
              <a:rPr lang="fi-FI" sz="2800" dirty="0"/>
            </a:br>
            <a:r>
              <a:rPr lang="fi-FI" sz="2800" dirty="0"/>
              <a:t>    tutkimusperustaisuutta</a:t>
            </a:r>
            <a:br>
              <a:rPr lang="fi-FI" sz="2800" dirty="0"/>
            </a:br>
            <a:r>
              <a:rPr lang="fi-FI" sz="2800" dirty="0"/>
              <a:t>• Kehitämme ja välitämme sosiaalialan </a:t>
            </a:r>
            <a:br>
              <a:rPr lang="fi-FI" sz="2800" dirty="0"/>
            </a:br>
            <a:r>
              <a:rPr lang="fi-FI" sz="2800" dirty="0"/>
              <a:t>    osaamista ja asiantuntemusta</a:t>
            </a:r>
            <a:br>
              <a:rPr lang="fi-FI" sz="2800" dirty="0"/>
            </a:br>
            <a:r>
              <a:rPr lang="fi-FI" sz="2800" dirty="0"/>
              <a:t>• Kehitämme sosiaalihuollon laadukkaita </a:t>
            </a:r>
            <a:br>
              <a:rPr lang="fi-FI" sz="2800" dirty="0"/>
            </a:br>
            <a:r>
              <a:rPr lang="fi-FI" sz="2800" dirty="0"/>
              <a:t>   ja vaikuttavia palveluja</a:t>
            </a:r>
            <a:br>
              <a:rPr lang="fi-FI" sz="2800" dirty="0"/>
            </a:br>
            <a:r>
              <a:rPr lang="fi-FI" sz="2800" dirty="0"/>
              <a:t>• Verkostoimme ja yhteensovitamme </a:t>
            </a:r>
            <a:br>
              <a:rPr lang="fi-FI" sz="2800" dirty="0"/>
            </a:br>
            <a:r>
              <a:rPr lang="fi-FI" sz="2800" dirty="0"/>
              <a:t>    sosiaalialaa vahvistaen</a:t>
            </a:r>
          </a:p>
        </p:txBody>
      </p:sp>
      <p:sp>
        <p:nvSpPr>
          <p:cNvPr id="148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Kuva 3" descr="Kuva, joka sisältää kohteen puu, piha-, metsä, metsämaa&#10;&#10;Kuvaus luotu automaattisesti">
            <a:extLst>
              <a:ext uri="{FF2B5EF4-FFF2-40B4-BE49-F238E27FC236}">
                <a16:creationId xmlns:a16="http://schemas.microsoft.com/office/drawing/2014/main" id="{ED59AD9E-6E9B-A711-D8DF-B09C414EA6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6" r="22454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97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347223-0A53-F684-3C79-6F8DD0A06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39" y="1149993"/>
            <a:ext cx="4651204" cy="1401183"/>
          </a:xfrm>
        </p:spPr>
        <p:txBody>
          <a:bodyPr anchor="t">
            <a:normAutofit/>
          </a:bodyPr>
          <a:lstStyle/>
          <a:p>
            <a:r>
              <a:rPr lang="en-US" sz="3200" b="1" dirty="0" err="1"/>
              <a:t>Osaamiskeskusten</a:t>
            </a:r>
            <a:r>
              <a:rPr lang="en-US" sz="3200" b="1" dirty="0"/>
              <a:t> </a:t>
            </a:r>
            <a:r>
              <a:rPr lang="en-US" sz="3200" b="1" dirty="0" err="1"/>
              <a:t>visio</a:t>
            </a:r>
            <a:r>
              <a:rPr lang="en-US" sz="3200" b="1" dirty="0"/>
              <a:t> </a:t>
            </a:r>
            <a:endParaRPr lang="en-US" sz="3200" b="1" dirty="0">
              <a:effectLst/>
            </a:endParaRPr>
          </a:p>
        </p:txBody>
      </p: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FD4232-9A9E-00DE-27FC-9CB55F834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39" y="2551176"/>
            <a:ext cx="4651205" cy="36029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3600" dirty="0"/>
              <a:t>Sosiaaliala on välittävä, vastuullinen ja vaikuttava toimija</a:t>
            </a:r>
          </a:p>
          <a:p>
            <a:endParaRPr lang="fi-FI" sz="2000" dirty="0"/>
          </a:p>
          <a:p>
            <a:endParaRPr lang="fi-FI" sz="2000" dirty="0"/>
          </a:p>
        </p:txBody>
      </p:sp>
      <p:pic>
        <p:nvPicPr>
          <p:cNvPr id="1026" name="Picture 2" descr="Kaukoputki, Kiikarit, Kaveri, Tarkkailla">
            <a:extLst>
              <a:ext uri="{FF2B5EF4-FFF2-40B4-BE49-F238E27FC236}">
                <a16:creationId xmlns:a16="http://schemas.microsoft.com/office/drawing/2014/main" id="{7F6190AB-8ECF-DAFF-B1F0-E73B705D6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7" r="18771" b="-1"/>
          <a:stretch/>
        </p:blipFill>
        <p:spPr bwMode="auto">
          <a:xfrm>
            <a:off x="6096000" y="838013"/>
            <a:ext cx="5234538" cy="518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8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8" name="Rectangle 1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E347223-0A53-F684-3C79-6F8DD0A06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 dirty="0" err="1">
                <a:effectLst/>
              </a:rPr>
              <a:t>Strategiset</a:t>
            </a:r>
            <a:r>
              <a:rPr lang="en-US" sz="5400" b="1" dirty="0">
                <a:effectLst/>
              </a:rPr>
              <a:t> </a:t>
            </a:r>
            <a:r>
              <a:rPr lang="en-US" sz="5400" b="1" dirty="0" err="1">
                <a:effectLst/>
              </a:rPr>
              <a:t>tavoitteet</a:t>
            </a:r>
            <a:r>
              <a:rPr lang="en-US" sz="5400" b="1" dirty="0">
                <a:effectLst/>
              </a:rPr>
              <a:t> </a:t>
            </a:r>
          </a:p>
        </p:txBody>
      </p:sp>
      <p:sp>
        <p:nvSpPr>
          <p:cNvPr id="17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FD4232-9A9E-00DE-27FC-9CB55F834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fi-FI" sz="2200" b="1" dirty="0"/>
              <a:t>Resurssit: </a:t>
            </a:r>
            <a:r>
              <a:rPr lang="en-US" sz="2200" dirty="0" err="1"/>
              <a:t>Sosiaalialan</a:t>
            </a:r>
            <a:r>
              <a:rPr lang="en-US" sz="2200" dirty="0"/>
              <a:t> </a:t>
            </a:r>
            <a:r>
              <a:rPr lang="en-US" sz="2200" dirty="0" err="1"/>
              <a:t>osaamiskeskukset</a:t>
            </a:r>
            <a:r>
              <a:rPr lang="en-US" sz="2200" dirty="0"/>
              <a:t> </a:t>
            </a:r>
            <a:r>
              <a:rPr lang="en-US" sz="2200" dirty="0" err="1"/>
              <a:t>ovat</a:t>
            </a:r>
            <a:r>
              <a:rPr lang="en-US" sz="2200" dirty="0"/>
              <a:t> </a:t>
            </a:r>
            <a:r>
              <a:rPr lang="en-US" sz="2200" dirty="0" err="1"/>
              <a:t>sosiaalialan</a:t>
            </a:r>
            <a:r>
              <a:rPr lang="en-US" sz="2200" dirty="0"/>
              <a:t> TKKI-</a:t>
            </a:r>
            <a:r>
              <a:rPr lang="en-US" sz="2200" dirty="0" err="1"/>
              <a:t>rakenteen</a:t>
            </a:r>
            <a:r>
              <a:rPr lang="en-US" sz="2200" dirty="0"/>
              <a:t> </a:t>
            </a:r>
            <a:r>
              <a:rPr lang="en-US" sz="2200" dirty="0" err="1"/>
              <a:t>kivijalka</a:t>
            </a:r>
            <a:r>
              <a:rPr lang="en-US" sz="2200" dirty="0"/>
              <a:t>. </a:t>
            </a:r>
            <a:r>
              <a:rPr lang="fi-FI" sz="2200" dirty="0"/>
              <a:t>Osaamiskeskusten rooli muuttuvassa sote- ympäristössä on selkeä. Toimintamme perustuu lainsäädäntöön ja se on turvattu asianmukaisesti riittävällä rahoituksella.</a:t>
            </a:r>
          </a:p>
          <a:p>
            <a:r>
              <a:rPr lang="fi-FI" sz="2200" b="1" dirty="0"/>
              <a:t>Rakenteet: </a:t>
            </a:r>
            <a:r>
              <a:rPr lang="fi-FI" sz="2200" dirty="0"/>
              <a:t>Osaamiskeskukset ovat luotettavia, osaavia ja aikaansaavia TKKI-toimijoita hyvinvointialuetasolla, YTA-tasolla sekä valtakunnallisesti.</a:t>
            </a:r>
          </a:p>
          <a:p>
            <a:r>
              <a:rPr lang="fi-FI" sz="2200" b="1" dirty="0"/>
              <a:t>Ratkaisut: </a:t>
            </a:r>
            <a:r>
              <a:rPr lang="fi-FI" sz="2200" dirty="0"/>
              <a:t>Osaamiskeskukset edistävät toiminnallaan sosiaalialan jatkuvaa kehittymistä ja osaamisen vahvistumista sekä vaikuttavat valtakunnallisesti kestävien ratkaisujen syntymiseen.</a:t>
            </a:r>
          </a:p>
          <a:p>
            <a:endParaRPr lang="fi-FI" sz="2200" dirty="0"/>
          </a:p>
          <a:p>
            <a:endParaRPr lang="fi-FI" sz="2200" dirty="0"/>
          </a:p>
        </p:txBody>
      </p:sp>
      <p:pic>
        <p:nvPicPr>
          <p:cNvPr id="7" name="Kuva 6" descr="Kompassi ja kartta">
            <a:extLst>
              <a:ext uri="{FF2B5EF4-FFF2-40B4-BE49-F238E27FC236}">
                <a16:creationId xmlns:a16="http://schemas.microsoft.com/office/drawing/2014/main" id="{36E77613-55A3-A8E9-B9E7-DC319C0B5D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9" r="31700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18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347223-0A53-F684-3C79-6F8DD0A06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93706"/>
            <a:ext cx="6268770" cy="1002072"/>
          </a:xfrm>
        </p:spPr>
        <p:txBody>
          <a:bodyPr anchor="b">
            <a:normAutofit fontScale="90000"/>
          </a:bodyPr>
          <a:lstStyle/>
          <a:p>
            <a:r>
              <a:rPr lang="en-US" sz="3600" b="1" dirty="0" err="1">
                <a:effectLst/>
              </a:rPr>
              <a:t>Osaamiskeskusten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rooli</a:t>
            </a:r>
            <a:r>
              <a:rPr lang="en-US" sz="3600" b="1" dirty="0"/>
              <a:t> on </a:t>
            </a:r>
            <a:r>
              <a:rPr lang="en-US" sz="3600" b="1" dirty="0" err="1"/>
              <a:t>selkeä</a:t>
            </a:r>
            <a:r>
              <a:rPr lang="en-US" sz="3600" b="1" dirty="0"/>
              <a:t> ja </a:t>
            </a:r>
            <a:r>
              <a:rPr lang="en-US" sz="3600" b="1" dirty="0" err="1"/>
              <a:t>toimintaedellytykset</a:t>
            </a:r>
            <a:r>
              <a:rPr lang="en-US" sz="3600" b="1" dirty="0"/>
              <a:t> </a:t>
            </a:r>
            <a:r>
              <a:rPr lang="en-US" sz="3600" b="1" dirty="0" err="1"/>
              <a:t>turvattu</a:t>
            </a:r>
            <a:endParaRPr lang="en-US" sz="3600" b="1" dirty="0">
              <a:effectLst/>
            </a:endParaRPr>
          </a:p>
        </p:txBody>
      </p:sp>
      <p:pic>
        <p:nvPicPr>
          <p:cNvPr id="9" name="Kuva 8" descr="Kuva, joka sisältää kohteen piha-, taivas, majakka, vesi&#10;&#10;Kuvaus luotu automaattisesti">
            <a:extLst>
              <a:ext uri="{FF2B5EF4-FFF2-40B4-BE49-F238E27FC236}">
                <a16:creationId xmlns:a16="http://schemas.microsoft.com/office/drawing/2014/main" id="{A23828BC-65F7-EA11-4154-DAD6DAB642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r="41555" b="-1"/>
          <a:stretch/>
        </p:blipFill>
        <p:spPr>
          <a:xfrm>
            <a:off x="7753278" y="10"/>
            <a:ext cx="4507993" cy="6857990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F7410E58-8C9B-E65A-88F2-62DA7756BBE3}"/>
              </a:ext>
            </a:extLst>
          </p:cNvPr>
          <p:cNvSpPr/>
          <p:nvPr/>
        </p:nvSpPr>
        <p:spPr>
          <a:xfrm>
            <a:off x="8136911" y="5474762"/>
            <a:ext cx="3657600" cy="706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Strateginen tavoite: resurssit</a:t>
            </a:r>
          </a:p>
        </p:txBody>
      </p:sp>
      <p:pic>
        <p:nvPicPr>
          <p:cNvPr id="5" name="Kuva 4" descr="Kuva, joka sisältää kohteen piha-, taivas, majakka, vesi&#10;&#10;Kuvaus luotu automaattisesti">
            <a:extLst>
              <a:ext uri="{FF2B5EF4-FFF2-40B4-BE49-F238E27FC236}">
                <a16:creationId xmlns:a16="http://schemas.microsoft.com/office/drawing/2014/main" id="{C8AACAAE-CBC8-537E-1055-AD4510EE9F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r="41555" b="-1"/>
          <a:stretch/>
        </p:blipFill>
        <p:spPr>
          <a:xfrm>
            <a:off x="7918479" y="-20548"/>
            <a:ext cx="4507993" cy="6857990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F57E7AE4-E006-B640-9FAA-A8323F3D8D0A}"/>
              </a:ext>
            </a:extLst>
          </p:cNvPr>
          <p:cNvSpPr/>
          <p:nvPr/>
        </p:nvSpPr>
        <p:spPr>
          <a:xfrm>
            <a:off x="8289311" y="2415871"/>
            <a:ext cx="3657600" cy="251716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Pitkäjänteiset tutkimuksen, koulutuksen ja kehittämisen toteuttamisrakenteet sekä resurssit ovat välttämättömiä, jotta sosiaalialan tieto- ja tutkimusperustainen toiminta toteutuu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7B04380D-366C-8680-18E5-2329EE062648}"/>
              </a:ext>
            </a:extLst>
          </p:cNvPr>
          <p:cNvSpPr/>
          <p:nvPr/>
        </p:nvSpPr>
        <p:spPr>
          <a:xfrm>
            <a:off x="336815" y="431705"/>
            <a:ext cx="3657600" cy="70658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Resurssit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736B76E-24DF-83EF-47D8-BA7AC99A4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3822"/>
            <a:ext cx="6975429" cy="3765473"/>
          </a:xfrm>
        </p:spPr>
        <p:txBody>
          <a:bodyPr>
            <a:normAutofit/>
          </a:bodyPr>
          <a:lstStyle/>
          <a:p>
            <a:r>
              <a:rPr lang="en-US" sz="2000" dirty="0" err="1"/>
              <a:t>Sosiaalialan</a:t>
            </a:r>
            <a:r>
              <a:rPr lang="en-US" sz="2000" dirty="0"/>
              <a:t> </a:t>
            </a:r>
            <a:r>
              <a:rPr lang="en-US" sz="2000" dirty="0" err="1"/>
              <a:t>osaamiskeskukset</a:t>
            </a:r>
            <a:r>
              <a:rPr lang="en-US" sz="2000" dirty="0"/>
              <a:t> </a:t>
            </a:r>
            <a:r>
              <a:rPr lang="en-US" sz="2000" dirty="0" err="1"/>
              <a:t>ovat</a:t>
            </a:r>
            <a:r>
              <a:rPr lang="en-US" sz="2000" dirty="0"/>
              <a:t> </a:t>
            </a:r>
            <a:r>
              <a:rPr lang="en-US" sz="2000" dirty="0" err="1"/>
              <a:t>sosiaalialan</a:t>
            </a:r>
            <a:r>
              <a:rPr lang="en-US" sz="2000" dirty="0"/>
              <a:t> TKKI-</a:t>
            </a:r>
            <a:r>
              <a:rPr lang="en-US" sz="2000" dirty="0" err="1"/>
              <a:t>rakenteen</a:t>
            </a:r>
            <a:r>
              <a:rPr lang="en-US" sz="2000" dirty="0"/>
              <a:t> </a:t>
            </a:r>
            <a:r>
              <a:rPr lang="en-US" sz="2000" dirty="0" err="1"/>
              <a:t>kivijalka</a:t>
            </a:r>
            <a:r>
              <a:rPr lang="en-US" sz="2000" dirty="0"/>
              <a:t>. </a:t>
            </a:r>
            <a:r>
              <a:rPr lang="fi-FI" sz="2000" dirty="0"/>
              <a:t>Toimintamme perustuu lainsäädäntöön, kuten sosiaalialan osaamiskeskuslakiin ja -asetukseen (erityistehtävät) sekä YTA-sopimusasetukseen.</a:t>
            </a:r>
          </a:p>
          <a:p>
            <a:r>
              <a:rPr lang="fi-FI" sz="2000" dirty="0"/>
              <a:t>Edistämme tutkimustiedon tuottamista ja hyödyntämistä osana sosiaalihuollon kehittämisprosesseja. Viemme tutkimustietoa käytäntöön ja huolehdimme sosiaalihuollon vaikuttavuudesta.</a:t>
            </a:r>
          </a:p>
          <a:p>
            <a:r>
              <a:rPr lang="fi-FI" sz="2000" dirty="0"/>
              <a:t>Haluamme määrittää osaamiskeskusten roolia ja tehtävää uudessa toimintaympäristössä yhteistoiminta- ja hyvinvointialueiden yhdyspinnoilla. Toimintaedellytyksemme on turvattava riittävällä rahoituksella.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473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347223-0A53-F684-3C79-6F8DD0A06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pPr marR="0">
              <a:spcBef>
                <a:spcPts val="0"/>
              </a:spcBef>
              <a:spcAft>
                <a:spcPts val="600"/>
              </a:spcAft>
            </a:pPr>
            <a:r>
              <a:rPr lang="fi-FI" sz="3200" b="1" dirty="0"/>
              <a:t>Osaamiskeskukset ovat luotettavia, osaavia ja aikaansaavia TKKI-toimijoita eri tasoilla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FD4232-9A9E-00DE-27FC-9CB55F834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60781"/>
            <a:ext cx="6922860" cy="4046508"/>
          </a:xfrm>
        </p:spPr>
        <p:txBody>
          <a:bodyPr>
            <a:normAutofit/>
          </a:bodyPr>
          <a:lstStyle/>
          <a:p>
            <a:pPr marL="285750" marR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effectLst/>
              </a:rPr>
              <a:t>Hyvinvointialuetasolla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osallistumme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asiantuntijoina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alueen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strategioiden</a:t>
            </a:r>
            <a:r>
              <a:rPr lang="en-US" sz="2000" dirty="0">
                <a:effectLst/>
              </a:rPr>
              <a:t> ja </a:t>
            </a:r>
            <a:r>
              <a:rPr lang="en-US" sz="2000" dirty="0" err="1">
                <a:effectLst/>
              </a:rPr>
              <a:t>ohjelmien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sekä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sosiaalihuollon</a:t>
            </a:r>
            <a:r>
              <a:rPr lang="en-US" sz="2000" dirty="0">
                <a:effectLst/>
              </a:rPr>
              <a:t> </a:t>
            </a:r>
            <a:r>
              <a:rPr lang="en-US" sz="2000" dirty="0"/>
              <a:t>TKKI-</a:t>
            </a:r>
            <a:r>
              <a:rPr lang="en-US" sz="2000" dirty="0" err="1">
                <a:effectLst/>
              </a:rPr>
              <a:t>toiminnan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toteuttamiseen</a:t>
            </a:r>
            <a:r>
              <a:rPr lang="en-US" sz="2000" dirty="0">
                <a:effectLst/>
              </a:rPr>
              <a:t>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YTA-</a:t>
            </a:r>
            <a:r>
              <a:rPr lang="en-US" sz="2000" b="1" dirty="0" err="1"/>
              <a:t>tasolla</a:t>
            </a:r>
            <a:r>
              <a:rPr lang="en-US" sz="2000" dirty="0"/>
              <a:t> </a:t>
            </a:r>
            <a:r>
              <a:rPr lang="en-US" sz="2000" dirty="0" err="1">
                <a:effectLst/>
              </a:rPr>
              <a:t>osallistumme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asiantuntijoina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hyvinvointialueiden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yhteisten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strategioiden</a:t>
            </a:r>
            <a:r>
              <a:rPr lang="en-US" sz="2000" dirty="0">
                <a:effectLst/>
              </a:rPr>
              <a:t> ja </a:t>
            </a:r>
            <a:r>
              <a:rPr lang="en-US" sz="2000" dirty="0" err="1">
                <a:effectLst/>
              </a:rPr>
              <a:t>ohjelmien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sekä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sosiaalihuollon</a:t>
            </a:r>
            <a:r>
              <a:rPr lang="en-US" sz="2000" dirty="0">
                <a:effectLst/>
              </a:rPr>
              <a:t> </a:t>
            </a:r>
            <a:r>
              <a:rPr lang="en-US" sz="2000" dirty="0"/>
              <a:t>TKKI-</a:t>
            </a:r>
            <a:r>
              <a:rPr lang="en-US" sz="2000" dirty="0" err="1">
                <a:effectLst/>
              </a:rPr>
              <a:t>toiminnan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toteuttamiseen</a:t>
            </a:r>
            <a:r>
              <a:rPr lang="en-US" sz="2000" dirty="0">
                <a:effectLst/>
              </a:rPr>
              <a:t>. </a:t>
            </a:r>
            <a:endParaRPr lang="en-US" sz="2000" dirty="0"/>
          </a:p>
          <a:p>
            <a:pPr marL="285750" marR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effectLst/>
              </a:rPr>
              <a:t>Valtakunnallisella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tasolla</a:t>
            </a:r>
            <a:r>
              <a:rPr lang="en-US" sz="2000" b="1" dirty="0">
                <a:effectLst/>
              </a:rPr>
              <a:t> </a:t>
            </a:r>
            <a:r>
              <a:rPr lang="en-US" sz="2000" dirty="0" err="1">
                <a:effectLst/>
              </a:rPr>
              <a:t>toimimme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sosiaalialan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valtakunnallisena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asiantuntijakumppanina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esim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STM:n</a:t>
            </a:r>
            <a:r>
              <a:rPr lang="en-US" sz="2000" dirty="0">
                <a:effectLst/>
              </a:rPr>
              <a:t> ja </a:t>
            </a:r>
            <a:r>
              <a:rPr lang="en-US" sz="2000" dirty="0" err="1">
                <a:effectLst/>
              </a:rPr>
              <a:t>THL:n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kanssa</a:t>
            </a:r>
            <a:r>
              <a:rPr lang="en-US" sz="2000" dirty="0">
                <a:effectLst/>
              </a:rPr>
              <a:t>. </a:t>
            </a:r>
            <a:r>
              <a:rPr lang="en-US" sz="2000" dirty="0" err="1"/>
              <a:t>Keskusten</a:t>
            </a:r>
            <a:r>
              <a:rPr lang="en-US" sz="2000" dirty="0"/>
              <a:t> </a:t>
            </a:r>
            <a:r>
              <a:rPr lang="en-US" sz="2000" dirty="0" err="1"/>
              <a:t>v</a:t>
            </a:r>
            <a:r>
              <a:rPr lang="en-US" sz="2000" dirty="0" err="1">
                <a:effectLst/>
              </a:rPr>
              <a:t>erkostomme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kattaa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koko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maan</a:t>
            </a:r>
            <a:r>
              <a:rPr lang="en-US" sz="2000" dirty="0">
                <a:effectLst/>
              </a:rPr>
              <a:t> ja </a:t>
            </a:r>
            <a:r>
              <a:rPr lang="en-US" sz="2000" dirty="0" err="1">
                <a:effectLst/>
              </a:rPr>
              <a:t>saamme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ketterästi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valtakunnallisen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näkemyksen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koottua</a:t>
            </a:r>
            <a:r>
              <a:rPr lang="en-US" sz="2000" dirty="0">
                <a:effectLst/>
              </a:rPr>
              <a:t>. 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400" b="1" dirty="0">
              <a:effectLst/>
            </a:endParaRPr>
          </a:p>
        </p:txBody>
      </p:sp>
      <p:pic>
        <p:nvPicPr>
          <p:cNvPr id="6" name="Kuva 5" descr="Kuva, joka sisältää kohteen kasvi, piha-, puu, juuri&#10;&#10;Kuvaus luotu automaattisesti">
            <a:extLst>
              <a:ext uri="{FF2B5EF4-FFF2-40B4-BE49-F238E27FC236}">
                <a16:creationId xmlns:a16="http://schemas.microsoft.com/office/drawing/2014/main" id="{B1E44678-46A9-A079-60E1-9DCE7044B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"/>
          <a:stretch/>
        </p:blipFill>
        <p:spPr>
          <a:xfrm>
            <a:off x="7858666" y="-155340"/>
            <a:ext cx="4507993" cy="6857990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9AC43F85-81EA-A7EF-4791-A229C651636C}"/>
              </a:ext>
            </a:extLst>
          </p:cNvPr>
          <p:cNvSpPr/>
          <p:nvPr/>
        </p:nvSpPr>
        <p:spPr>
          <a:xfrm>
            <a:off x="364530" y="334722"/>
            <a:ext cx="3657600" cy="7065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Rakenteet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8CBE8B6E-7BC2-34CC-FB1A-175ADC68808E}"/>
              </a:ext>
            </a:extLst>
          </p:cNvPr>
          <p:cNvSpPr/>
          <p:nvPr/>
        </p:nvSpPr>
        <p:spPr>
          <a:xfrm>
            <a:off x="8512756" y="1586203"/>
            <a:ext cx="3442464" cy="42353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b="1" dirty="0">
              <a:solidFill>
                <a:schemeClr val="bg1"/>
              </a:solidFill>
              <a:effectLst/>
            </a:endParaRPr>
          </a:p>
          <a:p>
            <a:pPr marL="0" marR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err="1">
                <a:solidFill>
                  <a:schemeClr val="tx1"/>
                </a:solidFill>
              </a:rPr>
              <a:t>Sosiaalialan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osaamista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</a:rPr>
              <a:t>vahvistamassa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endParaRPr lang="en-US" sz="1800" dirty="0">
              <a:solidFill>
                <a:schemeClr val="tx1"/>
              </a:solidFill>
              <a:effectLst/>
            </a:endParaRPr>
          </a:p>
          <a:p>
            <a:pPr marL="285750" marR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effectLst/>
              </a:rPr>
              <a:t>rakenteellisen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sosiaalityön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kehittäminen</a:t>
            </a:r>
            <a:r>
              <a:rPr lang="en-US" sz="1600" dirty="0">
                <a:solidFill>
                  <a:schemeClr val="tx1"/>
                </a:solidFill>
                <a:effectLst/>
              </a:rPr>
              <a:t> ja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toteuttaminen</a:t>
            </a:r>
            <a:endParaRPr lang="en-US" sz="1600" dirty="0"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osiaalihuollon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tiedontuotannon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tiedonhallinnan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mukaan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luettuna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kirjaamisosaaminen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ja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tiedolla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johtamisen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kehittäminen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sosiaalityön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käytäntötutkimuksen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tukeminen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sosiaalipalvelujen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vaikuttavuuden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arviointi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vaikuttavuustiedon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hyödyntäminen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effectLst/>
              <a:highlight>
                <a:srgbClr val="FF00FF"/>
              </a:highlight>
            </a:endParaRPr>
          </a:p>
          <a:p>
            <a:pPr marL="285750" marR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589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347223-0A53-F684-3C79-6F8DD0A06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49" y="1136734"/>
            <a:ext cx="7232172" cy="2104284"/>
          </a:xfrm>
        </p:spPr>
        <p:txBody>
          <a:bodyPr anchor="b">
            <a:noAutofit/>
          </a:bodyPr>
          <a:lstStyle/>
          <a:p>
            <a:r>
              <a:rPr lang="fi-FI" sz="2800" b="1" dirty="0"/>
              <a:t>Osaamiskeskukset edistävät toiminnallaan sosiaalialan kehittymistä ja osaamisen vahvistumista sekä vaikuttavat valtakunnallisesti kestävien ratkaisujen syntymiseen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FD4232-9A9E-00DE-27FC-9CB55F834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35" y="3587107"/>
            <a:ext cx="6494469" cy="31025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1900" b="1" dirty="0"/>
              <a:t>Sosiaaliala tarvitsee yhteistyössä luotuja ratkaisuja, joita olemme toteuttamassa:</a:t>
            </a:r>
          </a:p>
          <a:p>
            <a:r>
              <a:rPr lang="fi-FI" sz="1900" dirty="0"/>
              <a:t>sosiaalihuollon henkilöstön pito-, veto- ja uudistusvoima vahvistuu</a:t>
            </a:r>
          </a:p>
          <a:p>
            <a:r>
              <a:rPr lang="fi-FI" sz="1900" dirty="0"/>
              <a:t>asiakkaan oikeus vaikuttaviin ja laadukkaisiin palveluihin toteutuu</a:t>
            </a:r>
          </a:p>
          <a:p>
            <a:r>
              <a:rPr lang="fi-FI" sz="1900" dirty="0"/>
              <a:t>sosiaalialan lainsäädäntö on toimiva ja selkeä</a:t>
            </a:r>
          </a:p>
          <a:p>
            <a:r>
              <a:rPr lang="fi-FI" sz="1900" dirty="0"/>
              <a:t>sosiaalialan pitkäjänteinen ja riittävä kehittämis- ja tutkimusrahoitus toteutuu</a:t>
            </a:r>
          </a:p>
          <a:p>
            <a:r>
              <a:rPr lang="fi-FI" sz="1900" dirty="0"/>
              <a:t>sosiaalialan perus- ja erityisosaamisen turvaaminen yhteistyössä alan koulutustahojen ja työelämän kanssa toteutuu</a:t>
            </a:r>
          </a:p>
          <a:p>
            <a:r>
              <a:rPr lang="fi-FI" sz="1900" dirty="0"/>
              <a:t>sosiaalityöntekijäpulaan vastataan ja työntekijöiden riittävyys turvataan sosiaalityön yliopistokoulutuksen riittävällä resursoinnilla</a:t>
            </a:r>
          </a:p>
          <a:p>
            <a:r>
              <a:rPr lang="fi-FI" sz="1900" dirty="0"/>
              <a:t>sosiaalihuollon strategisen kehittämisohjelman toimeenpano edistyy</a:t>
            </a:r>
          </a:p>
          <a:p>
            <a:pPr marL="0" indent="0">
              <a:buNone/>
            </a:pPr>
            <a:endParaRPr lang="fi-FI" sz="1900" dirty="0"/>
          </a:p>
        </p:txBody>
      </p:sp>
      <p:pic>
        <p:nvPicPr>
          <p:cNvPr id="6" name="Kuva 5" descr="Kuva, joka sisältää kohteen henkilö, vauva, iho, sormi&#10;&#10;Kuvaus luotu automaattisesti">
            <a:extLst>
              <a:ext uri="{FF2B5EF4-FFF2-40B4-BE49-F238E27FC236}">
                <a16:creationId xmlns:a16="http://schemas.microsoft.com/office/drawing/2014/main" id="{A09B9BFE-8A3C-E161-BBAB-6CE383ED85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4" r="36468" b="-1"/>
          <a:stretch/>
        </p:blipFill>
        <p:spPr>
          <a:xfrm>
            <a:off x="7694280" y="-10265"/>
            <a:ext cx="4507993" cy="6857990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AFE528CB-7C11-F07A-81FD-0FEB79B94504}"/>
              </a:ext>
            </a:extLst>
          </p:cNvPr>
          <p:cNvSpPr/>
          <p:nvPr/>
        </p:nvSpPr>
        <p:spPr>
          <a:xfrm>
            <a:off x="462108" y="430152"/>
            <a:ext cx="3657600" cy="7065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Ratkaisut</a:t>
            </a:r>
          </a:p>
        </p:txBody>
      </p:sp>
    </p:spTree>
    <p:extLst>
      <p:ext uri="{BB962C8B-B14F-4D97-AF65-F5344CB8AC3E}">
        <p14:creationId xmlns:p14="http://schemas.microsoft.com/office/powerpoint/2010/main" val="1866546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d497116-1740-4887-87f8-6b439ec3a6f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32C57A56F6CB4C92FB7010DF108B2F" ma:contentTypeVersion="6" ma:contentTypeDescription="Create a new document." ma:contentTypeScope="" ma:versionID="f441013596c7141d9198c13320f1c8be">
  <xsd:schema xmlns:xsd="http://www.w3.org/2001/XMLSchema" xmlns:xs="http://www.w3.org/2001/XMLSchema" xmlns:p="http://schemas.microsoft.com/office/2006/metadata/properties" xmlns:ns3="0d497116-1740-4887-87f8-6b439ec3a6ff" xmlns:ns4="b9eea2f6-92aa-46c4-b26f-79b02ce78650" targetNamespace="http://schemas.microsoft.com/office/2006/metadata/properties" ma:root="true" ma:fieldsID="050d6f2017af219ad3e4765332c1de96" ns3:_="" ns4:_="">
    <xsd:import namespace="0d497116-1740-4887-87f8-6b439ec3a6ff"/>
    <xsd:import namespace="b9eea2f6-92aa-46c4-b26f-79b02ce786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97116-1740-4887-87f8-6b439ec3a6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ea2f6-92aa-46c4-b26f-79b02ce7865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B2A29E-04A3-4FDD-9A0A-992C6529E918}">
  <ds:schemaRefs>
    <ds:schemaRef ds:uri="http://schemas.microsoft.com/office/infopath/2007/PartnerControls"/>
    <ds:schemaRef ds:uri="http://schemas.microsoft.com/office/2006/documentManagement/types"/>
    <ds:schemaRef ds:uri="0d497116-1740-4887-87f8-6b439ec3a6ff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b9eea2f6-92aa-46c4-b26f-79b02ce7865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8043D1B-CF53-43B5-8F8D-E8D8BC508B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FD0E6C-63F4-40A5-8B2F-7B5E7D584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497116-1740-4887-87f8-6b439ec3a6ff"/>
    <ds:schemaRef ds:uri="b9eea2f6-92aa-46c4-b26f-79b02ce786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307563d-5fcd-4e12-a554-9927f388b1cf}" enabled="0" method="" siteId="{e307563d-5fcd-4e12-a554-9927f388b1c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3917</TotalTime>
  <Words>493</Words>
  <Application>Microsoft Office PowerPoint</Application>
  <PresentationFormat>Laajakuva</PresentationFormat>
  <Paragraphs>53</Paragraphs>
  <Slides>7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Strategia 2023-2027: Sosiaalihuollon vuoro on nyt! </vt:lpstr>
      <vt:lpstr>   Osaamiskeskusten missio  Sosiaalialan lakisääteisinä toimijoina:  • Vahvistamme sosiaalialan tieto- ja            tutkimusperustaisuutta • Kehitämme ja välitämme sosiaalialan      osaamista ja asiantuntemusta • Kehitämme sosiaalihuollon laadukkaita     ja vaikuttavia palveluja • Verkostoimme ja yhteensovitamme      sosiaalialaa vahvistaen</vt:lpstr>
      <vt:lpstr>Osaamiskeskusten visio </vt:lpstr>
      <vt:lpstr>Strategiset tavoitteet </vt:lpstr>
      <vt:lpstr>Osaamiskeskusten rooli on selkeä ja toimintaedellytykset turvattu</vt:lpstr>
      <vt:lpstr>Osaamiskeskukset ovat luotettavia, osaavia ja aikaansaavia TKKI-toimijoita eri tasoilla</vt:lpstr>
      <vt:lpstr>Osaamiskeskukset edistävät toiminnallaan sosiaalialan kehittymistä ja osaamisen vahvistumista sekä vaikuttavat valtakunnallisesti kestävien ratkaisujen syntymiseen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Pohjala Pauliina</dc:creator>
  <cp:lastModifiedBy>Kauppila Tarja</cp:lastModifiedBy>
  <cp:revision>40</cp:revision>
  <dcterms:created xsi:type="dcterms:W3CDTF">2023-05-11T08:22:09Z</dcterms:created>
  <dcterms:modified xsi:type="dcterms:W3CDTF">2023-08-07T10:54:13Z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0x010100E832C57A56F6CB4C92FB7010DF108B2F</vt:lpwstr>
  </property>
</Properties>
</file>